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4"/>
  </p:notesMasterIdLst>
  <p:handoutMasterIdLst>
    <p:handoutMasterId r:id="rId25"/>
  </p:handoutMasterIdLst>
  <p:sldIdLst>
    <p:sldId id="570" r:id="rId5"/>
    <p:sldId id="556" r:id="rId6"/>
    <p:sldId id="335" r:id="rId7"/>
    <p:sldId id="560" r:id="rId8"/>
    <p:sldId id="543" r:id="rId9"/>
    <p:sldId id="449" r:id="rId10"/>
    <p:sldId id="317" r:id="rId11"/>
    <p:sldId id="550" r:id="rId12"/>
    <p:sldId id="545" r:id="rId13"/>
    <p:sldId id="577" r:id="rId14"/>
    <p:sldId id="521" r:id="rId15"/>
    <p:sldId id="578" r:id="rId16"/>
    <p:sldId id="282" r:id="rId17"/>
    <p:sldId id="579" r:id="rId18"/>
    <p:sldId id="259" r:id="rId19"/>
    <p:sldId id="258" r:id="rId20"/>
    <p:sldId id="558" r:id="rId21"/>
    <p:sldId id="566" r:id="rId22"/>
    <p:sldId id="56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khoff, Peter" initials="KP" lastIdx="1" clrIdx="0">
    <p:extLst>
      <p:ext uri="{19B8F6BF-5375-455C-9EA6-DF929625EA0E}">
        <p15:presenceInfo xmlns:p15="http://schemas.microsoft.com/office/powerpoint/2012/main" userId="Kerkhoff, Pe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38815-D467-45DD-ACF0-270EDBED946F}" v="10" dt="2024-05-16T14:27:09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90" autoAdjust="0"/>
    <p:restoredTop sz="91568" autoAdjust="0"/>
  </p:normalViewPr>
  <p:slideViewPr>
    <p:cSldViewPr snapToGrid="0" snapToObjects="1">
      <p:cViewPr varScale="1">
        <p:scale>
          <a:sx n="101" d="100"/>
          <a:sy n="101" d="100"/>
        </p:scale>
        <p:origin x="159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9" d="100"/>
        <a:sy n="159" d="100"/>
      </p:scale>
      <p:origin x="0" y="13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57AE5-6982-8F42-939B-59913531870B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4DD30-BCA9-D048-A7EE-3A0C615ED5F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562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8T14:05:51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24575,'-3'15'0,"-1"-1"0,3-4 0,-1-1 0,1 0 0,0 0 0,0 2 0,1-1 0,0 1 0,0-2 0,-2-1 0,2 1 0,-2 1 0,1 1 0,0 1 0,-1 1 0,2 0 0,-2 0 0,2-2 0,0-1 0,0-2 0,0 0 0,0 0 0,0-1 0,0 0 0,0 0 0,1 0 0,-1-1 0,0 1 0,1 0 0,0 3 0,0 0 0,1 0 0,0-2 0,-1 1 0,2 1 0,0 1 0,-2-1 0,1-3 0,-2-2 0,0 0 0,0 0 0,0-2 0,0 2 0,0-2 0,0 2 0,0 0 0,0-1 0,1-1 0,-1 3 0,1 3 0,0 0 0,-1 2 0,0-6 0,0 1 0,0-2 0,0 0 0,0-1 0,0 0 0,0-1 0,0 1 0,-1-1 0,1 1 0,0 0 0,-1 0 0,0 0 0,1 0 0,0 0 0,0 0 0,0 0 0,-1 0 0,1-1 0,0 2 0,0 1 0,0 0 0,0 1 0,0 0 0,1 0 0,0-1 0,1 1 0,0-2 0,-2 1 0,1-2 0,0 3 0,1-1 0,2 3 0,3 0 0,1 1 0,2-1 0,-2-2 0,-1-1 0,-4-2 0,1 3 0,-3 1 0,1 3 0,0 0 0,-2 1 0,1 1 0,-2 0 0,0 2 0,0 0 0,0 0 0,1-1 0,0 2 0,0-2 0,0 2 0,0 0 0,0-2 0,1-1 0,0-1 0,2 0 0,0-1 0,3 1 0,-1-1 0,3 1 0,0-1 0,2 0 0,-1 1 0,1-2 0,0 0 0,4 3 0,2 0 0,1 2 0,0-1 0,-3-1 0,-2-1 0,-2 0 0,-2-2 0,-3-1 0,-3 0 0,-1-1 0,-1-1 0,0 1 0,-1 0 0,0 1 0,-1 2 0,-1 0 0,-1 2 0,-2 0 0,-2 2 0,0-1 0,-2 1 0,3-4 0,-1 2 0,0-2 0,2 2 0,0-3 0,4 0 0,1-2 0,0 0 0,0-2 0,1 0 0,0-3 0,0 1 0,1 3 0,1 0 0,5 9 0,4 2 0,2 3 0,4 4 0,-2-1 0,-2-2 0,-5 0 0,-3-5 0,-1 1 0,-2-2 0,0-2 0,-2-3 0,1-1 0,0-2 0,-1-2 0,0-1 0,0 2 0,0 1 0,0 1 0,0-2 0,1 1 0,-1 1 0,3 3 0,2 2 0,0 0 0,0-1 0,-1-4 0,0-2 0,-2-3 0,-1 0 0,0 2 0,-1 4 0,0 2 0,0 2 0,0-3 0,2-1 0,-2 0 0,1 0 0,-1 0 0,1 2 0,0-3 0,-2 2 0,2 3 0,-2 1 0,2 2 0,-1-3 0,2-2 0,2 0 0,0 1 0,3-2 0,0 0 0,3 0 0,1 0 0,3 2 0,-4-4 0,7 4 0,-3-3 0,7 3 0,-4-1 0,1-1 0,-7-1 0,-3-1 0,-5-2 0,-2 0 0,0 0 0,-1 1 0,-1 0 0,0 0 0,-1 0 0,-1 0 0,2 0 0,-3 1 0,3-1 0,-1 1 0,2 0 0,0 1 0,0 1 0,1-1 0,0 1 0,3 0 0,1 1 0,1 0 0,2 2 0,1-2 0,0-1 0,-1-2 0,-1-2 0,-3-3 0,0 1 0,2 2 0,4 4 0,0 0 0,-2-2 0,-4-4 0,-2-1 0,-2 0 0,1 1 0,-1 1 0,1 3 0,0-1 0,1 2 0,0-2 0,1-1 0,-1 0 0,2-3 0,-1 1 0,0-2 0,2 1 0,2 0 0,3 1 0,4 2 0,2 0 0,-2 0 0,-2-1 0,-6-2 0,-4 1 0,-1 1 0,0 1 0,0 2 0,1 0 0,-1 1 0,-1-2 0,0-1 0,0-3 0,0-1 0,0 1 0,0 0 0,-1-1 0,1 2 0,0-2 0,0 2 0,-1 0 0,1 0 0,-1 1 0,1-3 0,-1 1 0,0 0 0,0 0 0,-1 0 0,2 0 0,0 0 0,0 2 0,0-1 0,0 2 0,-1-1 0,1 1 0,-1 0 0,1 1 0,-1 0 0,-2 3 0,1-2 0,-1 0 0,1 0 0,-1 1 0,1 0 0,0 0 0,2 0 0,-1-3 0,1 2 0,0-3 0,-1 1 0,1-2 0,-1-1 0,1 1 0,-2 1 0,1 2 0,0 0 0,0 0 0,-1 2 0,0 1 0,0 2 0,0 1 0,-1-1 0,1 0 0,-1 0 0,-1 0 0,-1 1 0,0-1 0,-1-1 0,1-2 0,1 0 0,0-1 0,2-4 0,0-1 0,0 0 0,-1 0 0,1 2 0,0-2 0,0 0 0,0 2 0,-2 2 0,-1 2 0,1-1 0,1-1 0,2 0 0,-1-1 0,-1 3 0,0 0 0,-2 0 0,1-2 0,-1-1 0,2-1 0,1-1 0,-1-1 0,1 0 0,-2 1 0,2-2 0,-1 2 0,0-2 0,0 2 0,-1 1 0,-2 2 0,-1 1 0,0 0 0,-1 1 0,0-1 0,0 2 0,-1 0 0,5-1 0,-2 1 0,2-1 0,0 0 0,1 0 0,1-1 0,0-3 0,1 0 0,0-3 0,0 0 0,-3 3 0,1-1 0,-2 3 0,1-1 0,1 1 0,1-1 0,0-1 0,0-1 0,-1 0 0,2 0 0,-1-2 0,1 2 0,-3 4 0,1 3 0,-2 4 0,1-2 0,0 0 0,0-3 0,1-1 0,0-2 0,0-2 0,3-2 0,-1 0 0,0 2 0,0 2 0,-1 0 0,1-1 0,0-2 0,1-3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8T14:05:59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558 1 24575,'-5'3'0,"0"0"0,3-2 0,1 0 0,-4 5 0,1-2 0,-2 6 0,1-4 0,1 1 0,0-1 0,0 0 0,0 1 0,1-2 0,1 1 0,0-1 0,0-1 0,1 0 0,0-2 0,0 0 0,0 2 0,1-1 0,-1 1 0,0-1 0,1-1 0,0 0 0,-1 2 0,1 1 0,0 0 0,-1 0 0,1 0 0,-1 1 0,1-1 0,0 1 0,1-1 0,-1 0 0,1 0 0,0 0 0,0 0 0,0-2 0,0 1 0,1 0 0,-1 0 0,1 0 0,-1-2 0,1 2 0,0 0 0,1 0 0,-1 0 0,0 3 0,0-2 0,0 2 0,1-1 0,-1 2 0,1 1 0,1 2 0,-1-2 0,-1 2 0,1-2 0,0 0 0,-1-1 0,1 0 0,-1 1 0,0-2 0,-1 1 0,0-2 0,1 2 0,-1-2 0,0 1 0,-1-2 0,1 2 0,0 0 0,0 0 0,1 2 0,1-1 0,0 4 0,0 0 0,1 2 0,-1-1 0,0-1 0,-3 0 0,2 0 0,-2 2 0,0 1 0,0-1 0,-2 1 0,1-2 0,-2-1 0,2 0 0,-2-2 0,2 2 0,0-3 0,1 0 0,0-2 0,0-1 0,1-2 0,-1 0 0,2 0 0,-1-1 0,0-1 0,2-1 0,-2 1 0,3 0 0,-2 2 0,2 1 0,1 4 0,0-2 0,0 3 0,-1-1 0,0 2 0,1 1 0,-2 0 0,2 0 0,0 0 0,-1-2 0,0 0 0,-1-2 0,-1-2 0,-1 0 0,1-1 0,-1 0 0,0 0 0,-1-2 0,1 1 0,-1-2 0,1 2 0,-1-2 0,0 1 0,0 0 0,0-1 0,0 2 0,0-2 0,0 3 0,0-1 0,1 3 0,-1-1 0,0 1 0,0 2 0,0 2 0,-1 1 0,0 2 0,-1-1 0,-1 0 0,0-2 0,0-1 0,0 1 0,-1-2 0,0 0 0,0 0 0,-1-1 0,2-1 0,0-1 0,-1-3 0,4 0 0,-3-1 0,1 2 0,-1-2 0,-1 3 0,1-1 0,0-1 0,-1 2 0,-1 0 0,0 2 0,-1-1 0,1 1 0,-1-1 0,4-1 0,-2-1 0,3-1 0,0 1 0,1-2 0,-1 0 0,-1 2 0,-1 2 0,0 2 0,0 0 0,0 0 0,0 0 0,0 1 0,1-1 0,0-1 0,1-1 0,-1 2 0,1-1 0,0 0 0,0-1 0,-1 0 0,1 0 0,0-1 0,0 1 0,0-3 0,0 0 0,0 0 0,-4 2 0,1 0 0,-4 4 0,2-2 0,0 0 0,-1 0 0,1 0 0,-2 2 0,2-1 0,1-1 0,2-1 0,0-1 0,2-2 0,0-1 0,-1 1 0,1 0 0,-1-1 0,0 1 0,0-1 0,0 1 0,-1 0 0,2-1 0,-2 1 0,1 0 0,0 1 0,0-1 0,0 0 0,0 1 0,0-2 0,-1 2 0,1 0 0,-1 0 0,0 1 0,0-1 0,0 1 0,1 0 0,-1 0 0,1-2 0,0-1 0,0 0 0,0 2 0,-1 1 0,0 1 0,-1 1 0,1-1 0,0 0 0,1-1 0,0 1 0,0 1 0,1 0 0,-1 0 0,1-1 0,0 2 0,0 0 0,-1-1 0,1 2 0,0 0 0,-1 1 0,1 0 0,-1-2 0,2-1 0,-1-2 0,1 0 0,-1-2 0,1 0 0,-2 3 0,0 1 0,0 2 0,0-2 0,2-1 0,-1 0 0,-1 0 0,0 1 0,0-2 0,-1 0 0,0 0 0,-1 0 0,0-1 0,2-1 0,-2 0 0,1 1 0,-1 0 0,-1-1 0,1 1 0,-2-1 0,0 0 0,0 0 0,1 0 0,1-2 0,-1 1 0,0 0 0,-2 0 0,-1 1 0,-2 1 0,-3 2 0,-1-1 0,-2 2 0,1-1 0,2 0 0,2-1 0,2-1 0,0 0 0,-1 1 0,2 0 0,0-1 0,2 0 0,2-1 0,2-1 0,0-1 0,-1 3 0,0-1 0,-1 3 0,-1-1 0,2 1 0,-2 1 0,0 1 0,-1 1 0,0 1 0,1-1 0,1-1 0,0 0 0,0 0 0,2-2 0,-1 1 0,2-2 0,0 2 0,0-2 0,0-1 0,1-1 0,-2 2 0,1 4 0,-2 2 0,1 1 0,-1-1 0,2 0 0,-1 0 0,1-1 0,0 0 0,1-1 0,-1-2 0,1-3 0,0-1 0,0 2 0,-1 0 0,0 4 0,0 1 0,-1-1 0,1 4 0,0 0 0,1 1 0,0 0 0,1 0 0,0-1 0,0-2 0,1-1 0,-1-3 0,0 1 0,1-1 0,0 2 0,0-2 0,-1 0 0,1-1 0,-1-1 0,0 0 0,0 0 0,0-1 0,0-1 0,-1 0 0,0 1 0,0 4 0,1 1 0,0 1 0,1 0 0,1 1 0,3 4 0,3 3 0,2 1 0,0-2 0,2-1 0,-5-3 0,1 0 0,-4-2 0,-2-4 0,-1-1 0,-1-3 0,-1 0 0,0 0 0,0 1 0,-1 1 0,0 2 0,1 0 0,-1 2 0,1 0 0,-1-1 0,1 1 0,0 0 0,0 1 0,0 1 0,0 1 0,0 0 0,1 1 0,0-3 0,-1 2 0,1-3 0,0 2 0,1-1 0,-1 1 0,0-3 0,0-1 0,-1-3 0,1-1 0,-1-1 0,0 3 0,1 0 0,0 4 0,-1-1 0,2 1 0,0 2 0,1 2 0,3 0 0,-1 2 0,2-3 0,-1-1 0,1-2 0,-1-2 0,-3-1 0,0-3 0,-1-3 0,-2-9 0,0-1 0,0-1 0,0 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8T14:06:06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0 24575,'-3'8'0,"1"-1"0,1-4 0,1 1 0,-1 2 0,0-1 0,0 4 0,0-2 0,1 0 0,-1-2 0,1-1 0,0-1 0,0-1 0,0 0 0,0 1 0,0 0 0,0 1 0,-1-1 0,1 1 0,-1 1 0,0-1 0,0 2 0,0 0 0,0-1 0,0 0 0,0 0 0,0 0 0,0 1 0,-1 1 0,1 0 0,0-1 0,0 3 0,1-2 0,0 0 0,0-1 0,0-2 0,0-1 0,0 1 0,0-1 0,0 1 0,1 0 0,2 1 0,0 1 0,3 3 0,-2-3 0,0 0 0,-1-2 0,1 1 0,-1-2 0,0 1 0,1-1 0,1 1 0,0 0 0,2-1 0,-1 0 0,-1-2 0,1 1 0,2 0 0,3-1 0,2 2 0,-2-1 0,1 0 0,0 0 0,2 1 0,-2 0 0,-1 0 0,-4 0 0,-3-1 0,-1 0 0,-1 0 0,-1 0 0,3 1 0,0 1 0,4 2 0,-1-2 0,4 1 0,-2-2 0,1 0 0,0-1 0,-1 0 0,1-1 0,2 0 0,2 0 0,4 1 0,-1 0 0,0-1 0,-3 1 0,-2-1 0,-2 0 0,-4 0 0,1 0 0,0-1 0,5 1 0,2-1 0,2 0 0,3 0 0,-1 1 0,4-1 0,-3 0 0,3 0 0,-2 0 0,-1 0 0,-7 0 0,-4 0 0,-3 0 0,-3 0 0,0-1 0,1-1 0,-1 0 0,0 1 0,1 0 0,2-1 0,-1 0 0,2 0 0,-1 0 0,0 0 0,3-1 0,1-1 0,1 0 0,2 0 0,-1 0 0,2 0 0,-2 0 0,-1 1 0,-2 1 0,-1 0 0,1 0 0,-1 1 0,1-1 0,-1 1 0,-1 0 0,-1 0 0,0 0 0,0 1 0,1-1 0,0 0 0,0 0 0,0 0 0,1 0 0,1 1 0,0-2 0,0 2 0,-1-2 0,-1 1 0,-2 0 0,-1-1 0,1 1 0,-2 0 0,0 0 0,2 0 0,0 0 0,0 0 0,0-1 0,-3 2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8T14:06:12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0 24575,'-3'16'0,"0"-3"0,2-3 0,-1 0 0,0 1 0,0 0 0,-2-2 0,2 1 0,-2-1 0,0 0 0,-1 0 0,-1 0 0,-2 1 0,-3 0 0,-2 1 0,0-1 0,1 0 0,1-2 0,0-2 0,-1 1 0,0 0 0,-2 2 0,0 0 0,2-1 0,-2-1 0,5 0 0,-1-1 0,4 0 0,1 0 0,1 2 0,1-1 0,1 0 0,0-1 0,1 1 0,-2-1 0,2 1 0,-1-3 0,1 0 0,0 0 0,0 1 0,0 2 0,0 1 0,0 0 0,-1 1 0,2-2 0,-1-1 0,0-2 0,1-1 0,0-1 0,0 2 0,0-2 0,0 2 0,-1-1 0,1 3 0,0 1 0,-2 2 0,2-1 0,-2 2 0,2-2 0,-2 0 0,1-1 0,0 0 0,0-1 0,1-1 0,0-1 0,0 0 0,0 0 0,0 1 0,1 2 0,0 2 0,0 3 0,-1 1 0,2 4 0,0 0 0,0 4 0,1 1 0,0-2 0,0 2 0,-1 0 0,1-1 0,-2-1 0,-1-4 0,0-5 0,0-4 0,0-3 0,-7 3 0,-3 4 0,-6 6 0,2 0 0,0-1 0,3-2 0,1-3 0,3-1 0,1-4 0,3-1 0,2 9 0,0 4 0,0 8 0,0-3 0,2-7 0,-1-8 0,1-2 0,1 3 0,3 4 0,0 3 0,2-1 0,-1-3 0,1-2 0,0-3 0,-2-1 0,-1-3 0,2-1 0,4 1 0,4 0 0,1 1 0,-1-1 0,-4 0 0,-2-2 0,-2 1 0,2 0 0,-2 0 0,0 1 0,-1-1 0,2 1 0,1 1 0,3 0 0,2 1 0,0-1 0,1 0 0,-4-1 0,-4-2 0,-2 2 0,-2-2 0,0 1 0,3-6 0,-1 4 0,2-4 0,-3 7 0,1-1 0,0 3 0,5-2 0,0-1 0,5 1 0,0 0 0,5-1 0,1-1 0,-1 0 0,-6-1 0,-7 0 0,-3 0 0,5-1 0,2 0 0,7 0 0,3 0 0,4 0 0,2 1 0,9 2 0,-5 1 0,8-1 0,-10 1 0,1-2 0,-3 1 0,-4-1 0,2 0 0,-5-1 0,-3-1 0,-7 1 0,-4-2 0,-4 2 0,1-5 0,1-1 0,1-3 0,3-2 0,0 1 0,3-3 0,2 2 0,3 0 0,3 1 0,2 0 0,2 1 0,5 0 0,0 1 0,0 2 0,-5 1 0,-5 3 0,3 0 0,6 1 0,12-3 0,6 3 0,-5-1 0,0 1 0,-13 0 0,-4 0 0,-10-1 0,-5 1 0,-4-2 0,-1 3 0,0-3 0,0 0 0,0 0 0,1-2 0,-1 1 0,2-3 0,2-2 0,2-2 0,1-2 0,0 3 0,1 0 0,2 1 0,-1 1 0,5 0 0,-1 0 0,2 0 0,1-1 0,5 0 0,-2 1 0,1 1 0,-4 2 0,-2 0 0,2 0 0,0 1 0,2-1 0,-1 3 0,2 1 0,-2 1 0,4 0 0,0 0 0,-1 0 0,-2 0 0,-5 0 0,-1 1 0,-1-1 0,-2 1 0,2-1 0,-1 1 0,0-1 0,-2-1 0,-3 0 0,-3 1 0,0-1 0,-2 0 0,0 1 0,4-2 0,-2 1 0,0 2 0,8-2 0,-1 2 0,11-1 0,-3-2 0,-1 1 0,0-1 0,-2 1 0,-1 0 0,-4 0 0,0 1 0,-4 0 0,2 2 0,2 1 0,5 2 0,-1 1 0,6 2 0,-5-2 0,-2-1 0,-4-3 0,-6-1 0,-2-1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8T14:07:00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8T14:07:02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CCFE4-0632-314B-9047-B92CD69FE3F7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37EE6-40B3-7E41-819A-09096308D7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61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37EE6-40B3-7E41-819A-09096308D75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85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4CBC-821C-2346-81F4-DC770B50D3B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54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37EE6-40B3-7E41-819A-09096308D75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13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37EE6-40B3-7E41-819A-09096308D75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731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37EE6-40B3-7E41-819A-09096308D75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282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3E07D-AAB6-E142-A3CC-E7BD68CB649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69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F6E9-2417-43D7-AF41-AC00AF46C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F5EFB-927D-4843-96C6-D3CDDED43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4BFBF-F05A-43E2-A415-50CC6751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3CA8-3E55-4848-828B-4C3371E5418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9B2E-4C99-4A7F-8650-9B3B0C94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F4C0-E07E-4625-A348-05014A4C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97B1-1B28-5343-AFE6-22F2D93C82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76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0D49-9481-4844-AFA8-3ECA17CC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FA403-D5B7-410E-AB84-56A281336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E98C7-338C-42D5-9663-416A38A6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3CA8-3E55-4848-828B-4C3371E5418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6697D-89C8-4C1A-8BC1-E9CD67BE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3ED9A-AF25-4AD2-A6ED-D57E27E7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97B1-1B28-5343-AFE6-22F2D93C82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88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25A2E7-F6FB-4CCA-873F-A03D9EEDF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6A392-839B-4AD6-AB78-F8EFFC3FA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7966A-16A0-4D88-AAEC-AA4F6A1F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3CA8-3E55-4848-828B-4C3371E5418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374A2-F808-4D16-86D0-43D9BA0C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49F9F-42E1-4E51-B4F0-A9FB0C96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97B1-1B28-5343-AFE6-22F2D93C82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08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878B-04F1-492D-AB12-8807EA34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61A95-31F6-4FCA-AB0B-ED447F4D2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A8D9C-4680-4383-AB9D-27D197EE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3CA8-3E55-4848-828B-4C3371E5418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97B0C-58DF-4045-9FF5-0143C03AB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63906-909A-4E3C-8730-E0F9DCA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97B1-1B28-5343-AFE6-22F2D93C82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47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037CB-72F1-4B45-AE1D-902BAA5C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19C85-A0ED-48C9-AAB1-630E7AFA9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C2E8B-0940-4950-B39B-4F5C5DEE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3CA8-3E55-4848-828B-4C3371E5418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045A1-7816-432F-8B92-22F708BF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A807B-701C-4090-9DA6-6882A8DE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97B1-1B28-5343-AFE6-22F2D93C82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76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4301-2BBC-4A88-8F76-5C4E30E2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75503-3BAF-42E3-9BE7-CDACCF387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6B340-B6D4-4BB0-83E9-3B1B2DFEC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018B9-B27D-460D-B35E-6EB41B56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3CA8-3E55-4848-828B-4C3371E5418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54F5E-C807-4D00-A0AE-F094900E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637A8-BF76-4AD6-B8BB-0B0042FF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97B1-1B28-5343-AFE6-22F2D93C82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78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79FA-2DDC-4184-9ACE-1E4EF7AA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45481-BE6D-4D22-A9B0-6773CBAE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B2579-5231-44C7-9B37-CF4C0D73A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59504-708C-4C8D-BC07-E4CB17414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D7F7F-9F0F-4352-B235-47C23A2BC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89CA97-ECFF-4C4C-8490-56BC0217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3CA8-3E55-4848-828B-4C3371E5418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CEA5C-1ECE-4FBF-A3FF-742E1585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1045E4-FD13-494A-8F28-86E55F29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97B1-1B28-5343-AFE6-22F2D93C82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69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627C-07FC-48CF-9F2E-DC8A8B0E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6AF7C-C9AD-4476-AD28-CB7CC9AF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3CA8-3E55-4848-828B-4C3371E5418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133AA-208F-4C5D-9DA7-17D0C635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67E6D-75CE-4CED-8944-E4725A5B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97B1-1B28-5343-AFE6-22F2D93C82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19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B29F1-EAAD-4061-9D04-24473A20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3CA8-3E55-4848-828B-4C3371E5418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708FA-B2B1-464F-B9EB-8C04740D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3678F-6FD1-49A3-BA2E-427836C1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97B1-1B28-5343-AFE6-22F2D93C82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79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3CFD-4C6C-4961-98E4-ED0CCA10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7B62-F0BD-4457-82FA-2AE97DEED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28E99-AAF7-4512-8BC5-7094BBE3C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7C994-A3D8-404A-8776-645B242D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3CA8-3E55-4848-828B-4C3371E5418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E4767-57BC-483A-AB3C-1D8014F9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2F8EC-6BAD-4E8E-81FE-4188C8C9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97B1-1B28-5343-AFE6-22F2D93C82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5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BDA2-E4FB-42D7-B7F3-0A982865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28F868-B12F-43DB-9865-2E26DC08E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5BAEA-F3C4-448C-BF74-08E104368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74FBB-A800-44DB-BA70-E255B0D3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3CA8-3E55-4848-828B-4C3371E5418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DCF61-00DC-40E2-BD9E-FCBD3CEF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FCBBA-5D8D-4046-A64E-89D36ED0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97B1-1B28-5343-AFE6-22F2D93C82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67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F453E6-392B-41FD-A13F-8C9664E2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89F7E-FD81-4265-B31B-49E061B45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7907D-ACE4-4B35-ABC1-91C5B8212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3CA8-3E55-4848-828B-4C3371E5418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DF94F-0688-438C-A7AE-119027697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2AD48-14B9-47C0-AB8E-EABE73014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97B1-1B28-5343-AFE6-22F2D93C823C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841F0D-48BA-4E30-9EC0-3C700407C2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94887" y="238655"/>
            <a:ext cx="926672" cy="926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1FFA16-7E8A-494E-B590-AE7B91FB24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-1"/>
            <a:ext cx="425303" cy="707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0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1.png"/><Relationship Id="rId3" Type="http://schemas.openxmlformats.org/officeDocument/2006/relationships/image" Target="../media/image5.jpg"/><Relationship Id="rId7" Type="http://schemas.openxmlformats.org/officeDocument/2006/relationships/image" Target="../media/image18.png"/><Relationship Id="rId12" Type="http://schemas.openxmlformats.org/officeDocument/2006/relationships/customXml" Target="../ink/ink5.xml"/><Relationship Id="rId2" Type="http://schemas.openxmlformats.org/officeDocument/2006/relationships/image" Target="../media/image4.png"/><Relationship Id="rId16" Type="http://schemas.openxmlformats.org/officeDocument/2006/relationships/hyperlink" Target="https://creativecommons.org/licenses/by-sa/3.0/deed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20.png"/><Relationship Id="rId5" Type="http://schemas.openxmlformats.org/officeDocument/2006/relationships/image" Target="../media/image170.png"/><Relationship Id="rId15" Type="http://schemas.openxmlformats.org/officeDocument/2006/relationships/hyperlink" Target="https://commons.wikimedia.org/wiki/Main_Page" TargetMode="External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9.png"/><Relationship Id="rId1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4DF7B-AD7C-70CB-F41A-D74B7B939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0763"/>
            <a:ext cx="9144000" cy="2387600"/>
          </a:xfrm>
        </p:spPr>
        <p:txBody>
          <a:bodyPr/>
          <a:lstStyle/>
          <a:p>
            <a:pPr algn="ctr"/>
            <a:r>
              <a:rPr lang="nl-NL" dirty="0"/>
              <a:t>Hoe de geopolitiek onze veiligheid bepaalt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C64B70-C4A3-1DC3-A38D-24F8A23E0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544" y="3978765"/>
            <a:ext cx="8208912" cy="2197015"/>
          </a:xfrm>
        </p:spPr>
        <p:txBody>
          <a:bodyPr>
            <a:normAutofit/>
          </a:bodyPr>
          <a:lstStyle/>
          <a:p>
            <a:endParaRPr lang="nl-NL" dirty="0"/>
          </a:p>
          <a:p>
            <a:pPr algn="ctr"/>
            <a:r>
              <a:rPr lang="nl-NL" dirty="0"/>
              <a:t>Prof. Dr. Rob de Wijk</a:t>
            </a:r>
          </a:p>
          <a:p>
            <a:pPr algn="ctr"/>
            <a:endParaRPr lang="nl-NL" sz="1700" dirty="0"/>
          </a:p>
          <a:p>
            <a:pPr algn="ctr"/>
            <a:r>
              <a:rPr lang="nl-NL" sz="1700" dirty="0"/>
              <a:t>HCSS/Universiteit Leiden</a:t>
            </a:r>
          </a:p>
          <a:p>
            <a:pPr algn="ctr"/>
            <a:endParaRPr lang="nl-NL" sz="1700" dirty="0"/>
          </a:p>
          <a:p>
            <a:pPr algn="ctr"/>
            <a:r>
              <a:rPr lang="nl-NL" sz="1300" dirty="0"/>
              <a:t>VBN, Den Bosch, 21 maart 2024</a:t>
            </a:r>
          </a:p>
          <a:p>
            <a:pPr algn="ctr"/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566927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141D7-CDC7-306D-023E-250937E1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254" y="165102"/>
            <a:ext cx="9829800" cy="1325563"/>
          </a:xfrm>
        </p:spPr>
        <p:txBody>
          <a:bodyPr/>
          <a:lstStyle/>
          <a:p>
            <a:pPr algn="ctr"/>
            <a:r>
              <a:rPr lang="nl-NL" dirty="0"/>
              <a:t>Veiligheidsrisico’s 2022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FEA14A5-B62D-57DB-5C68-E2BA39F0B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686" y="1490665"/>
            <a:ext cx="4482935" cy="510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1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188F5-53CF-FF4B-8499-91975FA1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215904"/>
            <a:ext cx="9715500" cy="1325563"/>
          </a:xfrm>
        </p:spPr>
        <p:txBody>
          <a:bodyPr/>
          <a:lstStyle/>
          <a:p>
            <a:pPr algn="ctr"/>
            <a:r>
              <a:rPr lang="nl-NL" sz="3200" dirty="0"/>
              <a:t>De Oekraïne-Oorlog maakt kwetsbaarheden duidelijk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887144-ECC9-3045-921E-9537F29D0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1504" y="2109355"/>
            <a:ext cx="4464496" cy="4159708"/>
          </a:xfrm>
        </p:spPr>
        <p:txBody>
          <a:bodyPr>
            <a:normAutofit/>
          </a:bodyPr>
          <a:lstStyle/>
          <a:p>
            <a:r>
              <a:rPr lang="nl-NL" noProof="0" dirty="0"/>
              <a:t>Verschillende wereldvisies</a:t>
            </a:r>
          </a:p>
          <a:p>
            <a:pPr lvl="1"/>
            <a:r>
              <a:rPr lang="nl-NL" noProof="0" dirty="0"/>
              <a:t>Poetin: ressentiment en imperialisme</a:t>
            </a:r>
          </a:p>
          <a:p>
            <a:pPr lvl="1"/>
            <a:r>
              <a:rPr lang="nl-NL" noProof="0" dirty="0"/>
              <a:t>Westen: democratie versus autocratie; rechtsorde tegen machtspolitiek</a:t>
            </a:r>
          </a:p>
          <a:p>
            <a:r>
              <a:rPr lang="nl-NL" noProof="0" dirty="0"/>
              <a:t>Economische oorlogvoering</a:t>
            </a:r>
          </a:p>
          <a:p>
            <a:r>
              <a:rPr lang="nl-NL" noProof="0" dirty="0"/>
              <a:t>Voor Biden blijft China belangrijker</a:t>
            </a:r>
          </a:p>
          <a:p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01031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8963" y="274639"/>
            <a:ext cx="7834074" cy="1143000"/>
          </a:xfrm>
        </p:spPr>
        <p:txBody>
          <a:bodyPr/>
          <a:lstStyle/>
          <a:p>
            <a:pPr algn="ctr"/>
            <a:r>
              <a:rPr lang="nl-NL" dirty="0"/>
              <a:t>Turbulente tijden: interregnum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18310" y="2097431"/>
            <a:ext cx="4377690" cy="4525963"/>
          </a:xfrm>
        </p:spPr>
        <p:txBody>
          <a:bodyPr>
            <a:normAutofit/>
          </a:bodyPr>
          <a:lstStyle/>
          <a:p>
            <a:r>
              <a:rPr lang="nl-NL" dirty="0"/>
              <a:t>Mondiale veranderingen leiden tot onzekerheid </a:t>
            </a:r>
          </a:p>
          <a:p>
            <a:r>
              <a:rPr lang="nl-NL" dirty="0"/>
              <a:t>Crises hebben het sociale contract aangetast</a:t>
            </a:r>
          </a:p>
          <a:p>
            <a:r>
              <a:rPr lang="nl-NL" dirty="0"/>
              <a:t>Digitalisering heeft steeds grotere impact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2439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4963" y="274639"/>
            <a:ext cx="7834074" cy="1143000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De maatschappij verandert </a:t>
            </a:r>
            <a:br>
              <a:rPr lang="nl-NL" dirty="0"/>
            </a:br>
            <a:r>
              <a:rPr lang="nl-NL" dirty="0"/>
              <a:t>door digitalisering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981200" y="2182020"/>
            <a:ext cx="3676650" cy="3819289"/>
          </a:xfrm>
        </p:spPr>
        <p:txBody>
          <a:bodyPr/>
          <a:lstStyle/>
          <a:p>
            <a:r>
              <a:rPr lang="nl-NL" dirty="0"/>
              <a:t>Opvattingen privacy</a:t>
            </a:r>
          </a:p>
          <a:p>
            <a:r>
              <a:rPr lang="nl-NL" dirty="0"/>
              <a:t>Iedereen doet mee</a:t>
            </a:r>
          </a:p>
          <a:p>
            <a:r>
              <a:rPr lang="nl-NL" dirty="0"/>
              <a:t>Feiten/meningen</a:t>
            </a:r>
          </a:p>
          <a:p>
            <a:r>
              <a:rPr lang="nl-NL" dirty="0"/>
              <a:t>Complottheorieën </a:t>
            </a:r>
          </a:p>
          <a:p>
            <a:r>
              <a:rPr lang="nl-NL" dirty="0"/>
              <a:t>Fake </a:t>
            </a:r>
            <a:r>
              <a:rPr lang="nl-NL" dirty="0" err="1"/>
              <a:t>news</a:t>
            </a:r>
            <a:endParaRPr lang="nl-NL" dirty="0"/>
          </a:p>
          <a:p>
            <a:r>
              <a:rPr lang="nl-NL" dirty="0"/>
              <a:t>Mobilisatie </a:t>
            </a:r>
          </a:p>
          <a:p>
            <a:r>
              <a:rPr lang="nl-NL" dirty="0"/>
              <a:t>Propaganda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293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3636" y="445508"/>
            <a:ext cx="7804727" cy="1143000"/>
          </a:xfrm>
        </p:spPr>
        <p:txBody>
          <a:bodyPr/>
          <a:lstStyle/>
          <a:p>
            <a:pPr algn="ctr"/>
            <a:r>
              <a:rPr lang="nl-NL" sz="4000" i="1" dirty="0"/>
              <a:t>Zero Risk </a:t>
            </a:r>
            <a:r>
              <a:rPr lang="nl-NL" sz="4000" dirty="0"/>
              <a:t>maatschappij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27201" y="1886529"/>
            <a:ext cx="8811491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noProof="0" dirty="0"/>
              <a:t>Postmodern Europa</a:t>
            </a:r>
          </a:p>
          <a:p>
            <a:r>
              <a:rPr lang="nl-NL" noProof="0" dirty="0"/>
              <a:t>Succesvol overheidsbeleid</a:t>
            </a:r>
          </a:p>
          <a:p>
            <a:r>
              <a:rPr lang="nl-NL" noProof="0" dirty="0"/>
              <a:t>Dadendrang leidt tot risicoregelreflex</a:t>
            </a:r>
          </a:p>
          <a:p>
            <a:pPr marL="0" indent="0">
              <a:buNone/>
            </a:pP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7696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E9C63-D763-490B-935F-D2E69ACE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37" y="210995"/>
            <a:ext cx="9610725" cy="1325563"/>
          </a:xfrm>
        </p:spPr>
        <p:txBody>
          <a:bodyPr/>
          <a:lstStyle/>
          <a:p>
            <a:pPr algn="ctr"/>
            <a:r>
              <a:rPr lang="nl-NL" dirty="0"/>
              <a:t>Hybride dreigingen</a:t>
            </a:r>
          </a:p>
        </p:txBody>
      </p:sp>
      <p:pic>
        <p:nvPicPr>
          <p:cNvPr id="13" name="Picture 1" descr="page6image2607962480">
            <a:extLst>
              <a:ext uri="{FF2B5EF4-FFF2-40B4-BE49-F238E27FC236}">
                <a16:creationId xmlns:a16="http://schemas.microsoft.com/office/drawing/2014/main" id="{96E18995-BCD7-B7D3-8BDF-37F9A47F39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0733" y="1480460"/>
            <a:ext cx="3930533" cy="50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728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BAD9E6A-4050-DF89-3B82-859C940C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146052"/>
            <a:ext cx="9563100" cy="1325563"/>
          </a:xfrm>
        </p:spPr>
        <p:txBody>
          <a:bodyPr/>
          <a:lstStyle/>
          <a:p>
            <a:pPr algn="ctr"/>
            <a:r>
              <a:rPr lang="nl-NL" sz="3600" dirty="0"/>
              <a:t>De vrijhandel staat </a:t>
            </a:r>
            <a:br>
              <a:rPr lang="nl-NL" sz="3600" dirty="0"/>
            </a:br>
            <a:r>
              <a:rPr lang="nl-NL" sz="3600" dirty="0"/>
              <a:t>onder druk - de EU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F9658C-F1A6-3ADF-A5CD-872A311E0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84150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EU: protectionisme, maar ook vrijhandel, regels, standaarden, waarden en geen ‘ontkoppeling’:</a:t>
            </a:r>
          </a:p>
          <a:p>
            <a:r>
              <a:rPr lang="nl-NL" dirty="0"/>
              <a:t>Open strategische autonomie</a:t>
            </a:r>
          </a:p>
          <a:p>
            <a:r>
              <a:rPr lang="nl-NL" dirty="0"/>
              <a:t>Internationaal Verantwoord ondernemen / ESG</a:t>
            </a:r>
          </a:p>
          <a:p>
            <a:r>
              <a:rPr lang="nl-NL" dirty="0"/>
              <a:t>Supply Chain </a:t>
            </a:r>
            <a:r>
              <a:rPr lang="nl-NL" dirty="0" err="1"/>
              <a:t>Due</a:t>
            </a:r>
            <a:r>
              <a:rPr lang="nl-NL" dirty="0"/>
              <a:t> Diligence</a:t>
            </a:r>
          </a:p>
          <a:p>
            <a:r>
              <a:rPr lang="nl-NL" dirty="0"/>
              <a:t>CRM act en Net-Zero Industrial Act (maart 2023)</a:t>
            </a:r>
          </a:p>
          <a:p>
            <a:r>
              <a:rPr lang="nl-NL" dirty="0" err="1"/>
              <a:t>Mercosur</a:t>
            </a:r>
            <a:endParaRPr lang="nl-NL" dirty="0"/>
          </a:p>
          <a:p>
            <a:r>
              <a:rPr lang="nl-NL" dirty="0" err="1"/>
              <a:t>Outreach</a:t>
            </a:r>
            <a:r>
              <a:rPr lang="nl-NL" dirty="0"/>
              <a:t> naar de Indo-Pacific</a:t>
            </a:r>
          </a:p>
          <a:p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3C76F-4A3D-F6CD-E779-C11A3B5B1935}"/>
              </a:ext>
            </a:extLst>
          </p:cNvPr>
          <p:cNvSpPr txBox="1"/>
          <p:nvPr/>
        </p:nvSpPr>
        <p:spPr>
          <a:xfrm>
            <a:off x="6927527" y="6054338"/>
            <a:ext cx="54988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Source: Etienne </a:t>
            </a:r>
            <a:r>
              <a:rPr lang="en-US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Ansotte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© European Union, 2021</a:t>
            </a:r>
            <a:endParaRPr lang="nl-NL" sz="1200" dirty="0"/>
          </a:p>
        </p:txBody>
      </p:sp>
      <p:pic>
        <p:nvPicPr>
          <p:cNvPr id="8" name="Tijdelijke aanduiding voor inhoud 2" descr="Afbeelding met persoon, staand, vrouw, kostuum&#10;&#10;Automatisch gegenereerde beschrijving">
            <a:extLst>
              <a:ext uri="{FF2B5EF4-FFF2-40B4-BE49-F238E27FC236}">
                <a16:creationId xmlns:a16="http://schemas.microsoft.com/office/drawing/2014/main" id="{F8CB4877-D540-A22E-223D-F63745276A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0710" y="1655764"/>
            <a:ext cx="2904118" cy="4351338"/>
          </a:xfrm>
        </p:spPr>
      </p:pic>
    </p:spTree>
    <p:extLst>
      <p:ext uri="{BB962C8B-B14F-4D97-AF65-F5344CB8AC3E}">
        <p14:creationId xmlns:p14="http://schemas.microsoft.com/office/powerpoint/2010/main" val="1824045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AF7C3-7262-6A97-A9C6-6830A065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52" y="303237"/>
            <a:ext cx="9722296" cy="1325563"/>
          </a:xfrm>
        </p:spPr>
        <p:txBody>
          <a:bodyPr/>
          <a:lstStyle/>
          <a:p>
            <a:pPr algn="ctr"/>
            <a:r>
              <a:rPr lang="nl-NL" sz="3200" dirty="0"/>
              <a:t>De speelruimte EU (dus van Nationale regeringen) verkleint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38F6FA-299D-61C5-12F8-5DFE9D5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1504" y="1858934"/>
            <a:ext cx="4464496" cy="4695829"/>
          </a:xfrm>
        </p:spPr>
        <p:txBody>
          <a:bodyPr>
            <a:normAutofit/>
          </a:bodyPr>
          <a:lstStyle/>
          <a:p>
            <a:r>
              <a:rPr lang="nl-NL" dirty="0"/>
              <a:t>Grootmachtspolitiek met 27?</a:t>
            </a:r>
          </a:p>
          <a:p>
            <a:r>
              <a:rPr lang="nl-NL" dirty="0"/>
              <a:t>Verwaarlozing defensie maakt zwak ten opzichte van de VS en opkomende machten</a:t>
            </a:r>
          </a:p>
          <a:p>
            <a:r>
              <a:rPr lang="nl-NL" dirty="0"/>
              <a:t>Green Deal Industrial Plan versus </a:t>
            </a:r>
            <a:r>
              <a:rPr lang="nl-NL" dirty="0" err="1"/>
              <a:t>Inflation</a:t>
            </a:r>
            <a:r>
              <a:rPr lang="nl-NL" dirty="0"/>
              <a:t> </a:t>
            </a:r>
            <a:r>
              <a:rPr lang="nl-NL" dirty="0" err="1"/>
              <a:t>Reduction</a:t>
            </a:r>
            <a:r>
              <a:rPr lang="nl-NL" dirty="0"/>
              <a:t> Act vereisen antwoord</a:t>
            </a:r>
          </a:p>
          <a:p>
            <a:r>
              <a:rPr lang="nl-NL" dirty="0"/>
              <a:t>Traagheid van besluitvorming</a:t>
            </a:r>
          </a:p>
          <a:p>
            <a:r>
              <a:rPr lang="nl-NL" dirty="0"/>
              <a:t>Populisme, protectionisme en ideologie maken handelsverdragen onmogelijk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5C4F1-B9C3-83A3-A0CA-A05A7BA0864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975173" y="2372857"/>
            <a:ext cx="3310255" cy="245268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73495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21A1BF-918C-AA77-14BC-4C67496F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52" y="292104"/>
            <a:ext cx="9722296" cy="1325563"/>
          </a:xfrm>
        </p:spPr>
        <p:txBody>
          <a:bodyPr>
            <a:normAutofit/>
          </a:bodyPr>
          <a:lstStyle/>
          <a:p>
            <a:pPr algn="ctr"/>
            <a:r>
              <a:rPr lang="nl-NL" sz="3600" dirty="0"/>
              <a:t>De speelruimte verkleint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E2AF99-FA7E-1115-D3F4-00309A86C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4852" y="1812925"/>
            <a:ext cx="4867275" cy="4351338"/>
          </a:xfrm>
        </p:spPr>
        <p:txBody>
          <a:bodyPr>
            <a:normAutofit/>
          </a:bodyPr>
          <a:lstStyle/>
          <a:p>
            <a:r>
              <a:rPr lang="nl-NL" dirty="0"/>
              <a:t>Open Strategische Autonomie wordt ondermijnd door Green Deal, Fit </a:t>
            </a:r>
            <a:r>
              <a:rPr lang="nl-NL" dirty="0" err="1"/>
              <a:t>for</a:t>
            </a:r>
            <a:r>
              <a:rPr lang="nl-NL" dirty="0"/>
              <a:t> 55, </a:t>
            </a:r>
            <a:r>
              <a:rPr lang="nl-NL" dirty="0" err="1"/>
              <a:t>REPowerEU</a:t>
            </a:r>
            <a:r>
              <a:rPr lang="nl-NL" dirty="0"/>
              <a:t> </a:t>
            </a:r>
          </a:p>
          <a:p>
            <a:r>
              <a:rPr lang="nl-NL" dirty="0"/>
              <a:t>Noodzakelijke toegang tot grondstoffen en energie staat haaks op ethisch buitenlandbeleid</a:t>
            </a:r>
          </a:p>
          <a:p>
            <a:r>
              <a:rPr lang="nl-NL" dirty="0"/>
              <a:t>NIMBY gedrag </a:t>
            </a:r>
          </a:p>
          <a:p>
            <a:r>
              <a:rPr lang="nl-NL" dirty="0"/>
              <a:t>Hoge energieprijzen ondermijnen concurrentiepositie: de-industrialisatie</a:t>
            </a:r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4D6BB0-F1C1-FD63-FA5D-01959B2B355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975173" y="2372857"/>
            <a:ext cx="3310255" cy="245268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814157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8250" y="241302"/>
            <a:ext cx="9715500" cy="1325563"/>
          </a:xfrm>
        </p:spPr>
        <p:txBody>
          <a:bodyPr/>
          <a:lstStyle/>
          <a:p>
            <a:pPr algn="ctr"/>
            <a:r>
              <a:rPr lang="nl-NL" noProof="0" dirty="0"/>
              <a:t>Conclusie: </a:t>
            </a:r>
            <a:br>
              <a:rPr lang="nl-NL" noProof="0" dirty="0"/>
            </a:br>
            <a:r>
              <a:rPr lang="nl-NL" sz="2400" dirty="0"/>
              <a:t>Strategievorming en geopolitieke </a:t>
            </a:r>
            <a:r>
              <a:rPr lang="nl-NL" sz="2400" dirty="0" err="1"/>
              <a:t>Due</a:t>
            </a:r>
            <a:r>
              <a:rPr lang="nl-NL" sz="2400" dirty="0"/>
              <a:t> Diligence </a:t>
            </a:r>
            <a:br>
              <a:rPr lang="nl-NL" sz="2400" dirty="0"/>
            </a:br>
            <a:r>
              <a:rPr lang="nl-NL" sz="2400" dirty="0"/>
              <a:t>worden essentieel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9082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BF077-5A22-A715-A83C-909BA7E7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776" y="325171"/>
            <a:ext cx="9548447" cy="1325563"/>
          </a:xfrm>
        </p:spPr>
        <p:txBody>
          <a:bodyPr/>
          <a:lstStyle/>
          <a:p>
            <a:pPr algn="ctr"/>
            <a:r>
              <a:rPr lang="en-US" dirty="0"/>
              <a:t>De </a:t>
            </a:r>
            <a:r>
              <a:rPr lang="en-US" dirty="0" err="1"/>
              <a:t>geopolitieke</a:t>
            </a:r>
            <a:r>
              <a:rPr lang="en-US" dirty="0"/>
              <a:t> </a:t>
            </a:r>
            <a:r>
              <a:rPr lang="en-US" dirty="0" err="1"/>
              <a:t>strijd</a:t>
            </a:r>
            <a:r>
              <a:rPr lang="en-US" dirty="0"/>
              <a:t> </a:t>
            </a:r>
            <a:r>
              <a:rPr lang="en-US" dirty="0" err="1"/>
              <a:t>verdiept</a:t>
            </a:r>
            <a:r>
              <a:rPr lang="en-US" dirty="0"/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1C8F39D-C563-6698-BBF2-F1FA67E24CAC}"/>
              </a:ext>
            </a:extLst>
          </p:cNvPr>
          <p:cNvSpPr txBox="1"/>
          <p:nvPr/>
        </p:nvSpPr>
        <p:spPr>
          <a:xfrm>
            <a:off x="1805353" y="1781532"/>
            <a:ext cx="416682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Staatskapitalisme en autocratie versus democratie en rechtsorde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Versterking van: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Mercantilisme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err="1"/>
              <a:t>Transactionele</a:t>
            </a:r>
            <a:r>
              <a:rPr lang="nl-NL" dirty="0"/>
              <a:t> betrekkingen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De ‘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’ orde verandert: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Vrijhandel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Rechtsorde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Institutionele veranderingen: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VN, BRICS, AUKUS, G20 etc.</a:t>
            </a:r>
          </a:p>
        </p:txBody>
      </p:sp>
    </p:spTree>
    <p:extLst>
      <p:ext uri="{BB962C8B-B14F-4D97-AF65-F5344CB8AC3E}">
        <p14:creationId xmlns:p14="http://schemas.microsoft.com/office/powerpoint/2010/main" val="158123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2061" y="155577"/>
            <a:ext cx="9667875" cy="1325563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De Vierde Industriële Revolutie </a:t>
            </a:r>
            <a:br>
              <a:rPr lang="nl-NL" dirty="0"/>
            </a:br>
            <a:r>
              <a:rPr lang="nl-NL" dirty="0"/>
              <a:t>en de race om standaarden</a:t>
            </a:r>
          </a:p>
        </p:txBody>
      </p:sp>
      <p:pic>
        <p:nvPicPr>
          <p:cNvPr id="12" name="Tijdelijke aanduiding voor inhoud 11" descr="iot-device-category-map-graphi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59" y="1166225"/>
            <a:ext cx="6271931" cy="522128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6DAFD-89F2-C024-BA86-39CAA7B33BEE}"/>
              </a:ext>
            </a:extLst>
          </p:cNvPr>
          <p:cNvSpPr txBox="1"/>
          <p:nvPr/>
        </p:nvSpPr>
        <p:spPr>
          <a:xfrm>
            <a:off x="3312459" y="6304002"/>
            <a:ext cx="60982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Obodoeze</a:t>
            </a:r>
            <a:r>
              <a:rPr lang="en-GB" sz="10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Engr. Fidelis &amp; Okoye, Francis &amp; </a:t>
            </a:r>
            <a:r>
              <a:rPr lang="en-GB" sz="10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Ifeyinwa</a:t>
            </a:r>
            <a:r>
              <a:rPr lang="en-GB" sz="10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0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Obiokafor</a:t>
            </a:r>
            <a:r>
              <a:rPr lang="en-GB" sz="10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(2018). Holistic Security for Internet-of-Things IoTs Implementation in Nigeria. International Journal of Trend in Scientific Research and Development. Volume-2. 599-607. 10.31142/ijtsrd9457.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9626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A0E9E95-F0EE-C97D-A3FA-1347FA853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886" y="192180"/>
            <a:ext cx="9420225" cy="1325563"/>
          </a:xfrm>
        </p:spPr>
        <p:txBody>
          <a:bodyPr/>
          <a:lstStyle/>
          <a:p>
            <a:pPr algn="ctr"/>
            <a:r>
              <a:rPr lang="nl-NL" dirty="0"/>
              <a:t>De opkomst van geopolitieke blokken</a:t>
            </a:r>
          </a:p>
        </p:txBody>
      </p:sp>
    </p:spTree>
    <p:extLst>
      <p:ext uri="{BB962C8B-B14F-4D97-AF65-F5344CB8AC3E}">
        <p14:creationId xmlns:p14="http://schemas.microsoft.com/office/powerpoint/2010/main" val="217426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059F8-0264-7ECE-4FAD-504A0B46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008" y="283879"/>
            <a:ext cx="9858375" cy="1325563"/>
          </a:xfrm>
        </p:spPr>
        <p:txBody>
          <a:bodyPr/>
          <a:lstStyle/>
          <a:p>
            <a:pPr algn="ctr"/>
            <a:r>
              <a:rPr lang="nl-NL" dirty="0"/>
              <a:t>Het Nieuwe IJzeren Gordijn:</a:t>
            </a:r>
          </a:p>
        </p:txBody>
      </p:sp>
      <p:pic>
        <p:nvPicPr>
          <p:cNvPr id="5" name="Tijdelijke aanduiding voor inhoud 4" descr="Afbeelding met kaart&#10;&#10;Automatisch gegenereerde beschrijving">
            <a:extLst>
              <a:ext uri="{FF2B5EF4-FFF2-40B4-BE49-F238E27FC236}">
                <a16:creationId xmlns:a16="http://schemas.microsoft.com/office/drawing/2014/main" id="{67045A0D-941C-61BA-E31A-34A7F715CB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5664" y="1825625"/>
            <a:ext cx="4066671" cy="4351338"/>
          </a:xfrm>
        </p:spPr>
      </p:pic>
      <p:pic>
        <p:nvPicPr>
          <p:cNvPr id="7" name="Tijdelijke aanduiding voor inhoud 14" descr="Afbeelding met kaart&#10;&#10;Automatisch gegenereerde beschrijving">
            <a:extLst>
              <a:ext uri="{FF2B5EF4-FFF2-40B4-BE49-F238E27FC236}">
                <a16:creationId xmlns:a16="http://schemas.microsoft.com/office/drawing/2014/main" id="{334318C3-167F-04B5-A6EA-78F1C32E3B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7465" y="1825625"/>
            <a:ext cx="4291070" cy="43513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C961C002-C00F-5CCF-1499-CC931CA8A262}"/>
                  </a:ext>
                </a:extLst>
              </p14:cNvPr>
              <p14:cNvContentPartPr/>
              <p14:nvPr/>
            </p14:nvContentPartPr>
            <p14:xfrm>
              <a:off x="9684623" y="1843054"/>
              <a:ext cx="255960" cy="115992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C961C002-C00F-5CCF-1499-CC931CA8A2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66983" y="1825414"/>
                <a:ext cx="291600" cy="11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19306AC-4DD4-8791-ADD8-34EE7F93C5B0}"/>
                  </a:ext>
                </a:extLst>
              </p14:cNvPr>
              <p14:cNvContentPartPr/>
              <p14:nvPr/>
            </p14:nvContentPartPr>
            <p14:xfrm>
              <a:off x="9610823" y="3200614"/>
              <a:ext cx="234360" cy="100080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19306AC-4DD4-8791-ADD8-34EE7F93C5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93183" y="3182974"/>
                <a:ext cx="270000" cy="10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BB06C0C3-81A3-9A6E-5692-F6700DD2AB1A}"/>
                  </a:ext>
                </a:extLst>
              </p14:cNvPr>
              <p14:cNvContentPartPr/>
              <p14:nvPr/>
            </p14:nvContentPartPr>
            <p14:xfrm>
              <a:off x="9556823" y="4460254"/>
              <a:ext cx="326520" cy="1281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BB06C0C3-81A3-9A6E-5692-F6700DD2AB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39183" y="4442254"/>
                <a:ext cx="3621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697F1E7A-762A-2AB1-2459-712D1195E15B}"/>
                  </a:ext>
                </a:extLst>
              </p14:cNvPr>
              <p14:cNvContentPartPr/>
              <p14:nvPr/>
            </p14:nvContentPartPr>
            <p14:xfrm>
              <a:off x="10071623" y="4905574"/>
              <a:ext cx="779760" cy="41832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697F1E7A-762A-2AB1-2459-712D1195E1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53623" y="4887574"/>
                <a:ext cx="81540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1B22BFD8-03DB-E925-6F48-EEDF7827ED76}"/>
                  </a:ext>
                </a:extLst>
              </p14:cNvPr>
              <p14:cNvContentPartPr/>
              <p14:nvPr/>
            </p14:nvContentPartPr>
            <p14:xfrm>
              <a:off x="-638017" y="-34346"/>
              <a:ext cx="360" cy="36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1B22BFD8-03DB-E925-6F48-EEDF7827ED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655657" y="-5198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6C1E2810-D6F8-B874-F682-888282FCFC83}"/>
                  </a:ext>
                </a:extLst>
              </p14:cNvPr>
              <p14:cNvContentPartPr/>
              <p14:nvPr/>
            </p14:nvContentPartPr>
            <p14:xfrm>
              <a:off x="-668977" y="-26066"/>
              <a:ext cx="360" cy="36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6C1E2810-D6F8-B874-F682-888282FCFC8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686977" y="-43706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4D99FAB-649E-098F-2BCF-C897C4818C1E}"/>
              </a:ext>
            </a:extLst>
          </p:cNvPr>
          <p:cNvSpPr txBox="1"/>
          <p:nvPr/>
        </p:nvSpPr>
        <p:spPr>
          <a:xfrm>
            <a:off x="6729667" y="6176963"/>
            <a:ext cx="274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dirty="0" err="1">
                <a:cs typeface="Calibri"/>
              </a:rPr>
              <a:t>Bron</a:t>
            </a:r>
            <a:r>
              <a:rPr lang="en-GB" sz="1100" dirty="0">
                <a:cs typeface="Calibri"/>
              </a:rPr>
              <a:t>: europa.eu</a:t>
            </a:r>
          </a:p>
          <a:p>
            <a:endParaRPr lang="en-GB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10742-F506-C129-629C-5961EFB93590}"/>
              </a:ext>
            </a:extLst>
          </p:cNvPr>
          <p:cNvSpPr txBox="1"/>
          <p:nvPr/>
        </p:nvSpPr>
        <p:spPr>
          <a:xfrm>
            <a:off x="1190624" y="6176963"/>
            <a:ext cx="447675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 err="1"/>
              <a:t>Bron</a:t>
            </a:r>
            <a:r>
              <a:rPr lang="en-US" sz="1100" dirty="0"/>
              <a:t>: © </a:t>
            </a:r>
            <a:r>
              <a:rPr lang="en-US" sz="1100" dirty="0" err="1"/>
              <a:t>Sémhur</a:t>
            </a:r>
            <a:r>
              <a:rPr lang="en-US" sz="1100" dirty="0"/>
              <a:t> / </a:t>
            </a:r>
            <a:r>
              <a:rPr lang="en-US" sz="1100" dirty="0">
                <a:hlinkClick r:id="rId15" tooltip="Main Page"/>
              </a:rPr>
              <a:t>Wikimedia Commons</a:t>
            </a:r>
            <a:r>
              <a:rPr lang="en-US" sz="1100" dirty="0"/>
              <a:t> / </a:t>
            </a:r>
            <a:r>
              <a:rPr lang="en-US" sz="1100" dirty="0">
                <a:hlinkClick r:id="rId16"/>
              </a:rPr>
              <a:t>CC-BY-SA-3.0</a:t>
            </a:r>
          </a:p>
        </p:txBody>
      </p:sp>
    </p:spTree>
    <p:extLst>
      <p:ext uri="{BB962C8B-B14F-4D97-AF65-F5344CB8AC3E}">
        <p14:creationId xmlns:p14="http://schemas.microsoft.com/office/powerpoint/2010/main" val="236894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89529" y="31752"/>
            <a:ext cx="981075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nl-NL" dirty="0"/>
            </a:br>
            <a:br>
              <a:rPr lang="nl-NL" sz="3700" dirty="0"/>
            </a:br>
            <a:r>
              <a:rPr lang="nl-NL" sz="3700" dirty="0"/>
              <a:t>Veranderingen in de </a:t>
            </a:r>
            <a:br>
              <a:rPr lang="nl-NL" sz="3700" noProof="0" dirty="0"/>
            </a:br>
            <a:r>
              <a:rPr lang="nl-NL" sz="3700" noProof="0" dirty="0"/>
              <a:t>Global Value </a:t>
            </a:r>
            <a:r>
              <a:rPr lang="nl-NL" sz="3700" noProof="0" dirty="0" err="1"/>
              <a:t>Chains</a:t>
            </a:r>
            <a:r>
              <a:rPr lang="nl-NL" sz="3700" noProof="0" dirty="0"/>
              <a:t> en de Global Supply </a:t>
            </a:r>
            <a:r>
              <a:rPr lang="nl-NL" sz="3700" noProof="0" dirty="0" err="1"/>
              <a:t>Chains</a:t>
            </a:r>
            <a:endParaRPr lang="nl-NL" sz="3700" noProof="0" dirty="0"/>
          </a:p>
        </p:txBody>
      </p:sp>
      <p:pic>
        <p:nvPicPr>
          <p:cNvPr id="12" name="Tijdelijke aanduiding voor inhoud 11" descr="Smile-Curve-of-High-Value-Activities-in-Global-Value-Chains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63" y="2946141"/>
            <a:ext cx="4599041" cy="223459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15D5E3-E973-17A4-F5B1-386898F70971}"/>
              </a:ext>
            </a:extLst>
          </p:cNvPr>
          <p:cNvSpPr txBox="1"/>
          <p:nvPr/>
        </p:nvSpPr>
        <p:spPr>
          <a:xfrm>
            <a:off x="1161515" y="5297073"/>
            <a:ext cx="5477409" cy="231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Gereffi</a:t>
            </a:r>
            <a:r>
              <a:rPr lang="en-GB" sz="9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Gary &amp; Fernandez-Stark, Karina. (2016). Global Value Chain Analysis: A Primer, 2nd Edition.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7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90375" y="223438"/>
            <a:ext cx="8211249" cy="1325563"/>
          </a:xfrm>
        </p:spPr>
        <p:txBody>
          <a:bodyPr>
            <a:normAutofit/>
          </a:bodyPr>
          <a:lstStyle/>
          <a:p>
            <a:pPr algn="ctr"/>
            <a:r>
              <a:rPr lang="nl-NL" noProof="0" dirty="0"/>
              <a:t>Flow Security wordt een steeds grotere uitdaging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1888913" y="1830998"/>
            <a:ext cx="3294366" cy="287593"/>
          </a:xfrm>
        </p:spPr>
        <p:txBody>
          <a:bodyPr>
            <a:noAutofit/>
          </a:bodyPr>
          <a:lstStyle/>
          <a:p>
            <a:r>
              <a:rPr lang="nl-NL" sz="2100" noProof="0" dirty="0"/>
              <a:t>Belt </a:t>
            </a:r>
            <a:r>
              <a:rPr lang="nl-NL" sz="2100" noProof="0" dirty="0" err="1"/>
              <a:t>and</a:t>
            </a:r>
            <a:r>
              <a:rPr lang="nl-NL" sz="2100" noProof="0" dirty="0"/>
              <a:t> Road Initiatief</a:t>
            </a:r>
          </a:p>
        </p:txBody>
      </p:sp>
      <p:pic>
        <p:nvPicPr>
          <p:cNvPr id="9" name="Tijdelijke aanduiding voor inhoud 8" descr="Afbeelding met tekst, kaart&#10;&#10;Automatisch gegenereerde beschrijving">
            <a:extLst>
              <a:ext uri="{FF2B5EF4-FFF2-40B4-BE49-F238E27FC236}">
                <a16:creationId xmlns:a16="http://schemas.microsoft.com/office/drawing/2014/main" id="{96DF8228-D3ED-8242-90C7-D5AD7561A2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88913" y="2446493"/>
            <a:ext cx="3707539" cy="3634726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>
          <a:xfrm>
            <a:off x="6595550" y="1872761"/>
            <a:ext cx="3374994" cy="249972"/>
          </a:xfrm>
        </p:spPr>
        <p:txBody>
          <a:bodyPr>
            <a:noAutofit/>
          </a:bodyPr>
          <a:lstStyle/>
          <a:p>
            <a:r>
              <a:rPr lang="nl-NL" sz="2100" noProof="0" dirty="0"/>
              <a:t>Geopolitiek 2.0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F9DE65D-F699-BE40-9986-27177242D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95550" y="2446493"/>
            <a:ext cx="5183188" cy="3684588"/>
          </a:xfrm>
        </p:spPr>
        <p:txBody>
          <a:bodyPr>
            <a:normAutofit/>
          </a:bodyPr>
          <a:lstStyle/>
          <a:p>
            <a:r>
              <a:rPr lang="nl-NL" noProof="0" dirty="0"/>
              <a:t>Data</a:t>
            </a:r>
          </a:p>
          <a:p>
            <a:r>
              <a:rPr lang="nl-NL" noProof="0" dirty="0"/>
              <a:t>Goederen</a:t>
            </a:r>
          </a:p>
          <a:p>
            <a:r>
              <a:rPr lang="nl-NL" dirty="0"/>
              <a:t>M</a:t>
            </a:r>
            <a:r>
              <a:rPr lang="nl-NL" noProof="0" dirty="0" err="1"/>
              <a:t>ensen</a:t>
            </a:r>
            <a:endParaRPr lang="nl-NL" noProof="0" dirty="0"/>
          </a:p>
          <a:p>
            <a:r>
              <a:rPr lang="nl-NL" noProof="0" dirty="0"/>
              <a:t>Services </a:t>
            </a:r>
          </a:p>
          <a:p>
            <a:r>
              <a:rPr lang="nl-NL" noProof="0" dirty="0"/>
              <a:t>Ideeën </a:t>
            </a:r>
          </a:p>
          <a:p>
            <a:r>
              <a:rPr lang="nl-NL" noProof="0" dirty="0"/>
              <a:t>Kennis</a:t>
            </a:r>
          </a:p>
          <a:p>
            <a:r>
              <a:rPr lang="nl-NL" noProof="0" dirty="0"/>
              <a:t>Geld</a:t>
            </a:r>
          </a:p>
          <a:p>
            <a:r>
              <a:rPr lang="nl-NL" noProof="0" dirty="0"/>
              <a:t>Etc.</a:t>
            </a:r>
          </a:p>
          <a:p>
            <a:pPr marL="0" indent="0">
              <a:buNone/>
            </a:pPr>
            <a:endParaRPr lang="nl-NL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5AC85-14D5-C051-ADC5-463E2AEA4556}"/>
              </a:ext>
            </a:extLst>
          </p:cNvPr>
          <p:cNvSpPr txBox="1"/>
          <p:nvPr/>
        </p:nvSpPr>
        <p:spPr>
          <a:xfrm>
            <a:off x="1888913" y="6081219"/>
            <a:ext cx="34560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OECD Business and Finance Outlook, 2018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635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8B78544-05D8-C094-F441-763768E8D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904" y="222252"/>
            <a:ext cx="9120188" cy="1325563"/>
          </a:xfrm>
        </p:spPr>
        <p:txBody>
          <a:bodyPr/>
          <a:lstStyle/>
          <a:p>
            <a:pPr algn="ctr"/>
            <a:r>
              <a:rPr lang="nl-NL" dirty="0"/>
              <a:t>Kritieke materialen komen veelal uit ‘dubieuze’ landen</a:t>
            </a:r>
          </a:p>
        </p:txBody>
      </p:sp>
      <p:pic>
        <p:nvPicPr>
          <p:cNvPr id="9" name="Tijdelijke aanduiding voor inhoud 8" descr="Afbeelding met kaart&#10;&#10;Automatisch gegenereerde beschrijving">
            <a:extLst>
              <a:ext uri="{FF2B5EF4-FFF2-40B4-BE49-F238E27FC236}">
                <a16:creationId xmlns:a16="http://schemas.microsoft.com/office/drawing/2014/main" id="{9C8FDB23-B1BA-AD6A-441B-7654EF620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493" y="1690690"/>
            <a:ext cx="8617011" cy="446865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722735-3BB6-1964-3682-DEC55C32872D}"/>
              </a:ext>
            </a:extLst>
          </p:cNvPr>
          <p:cNvSpPr txBox="1"/>
          <p:nvPr/>
        </p:nvSpPr>
        <p:spPr>
          <a:xfrm>
            <a:off x="3184397" y="6161083"/>
            <a:ext cx="67311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dirty="0" err="1">
                <a:solidFill>
                  <a:srgbClr val="000000"/>
                </a:solidFill>
                <a:effectLst/>
                <a:latin typeface="Neue Haas Grotesk Text Pro" panose="020B0504020202020204" pitchFamily="34" charset="0"/>
              </a:rPr>
              <a:t>Gereffi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</a:rPr>
              <a:t>, Gary &amp; Fernandez-Stark, Karina. (2016). Global Value Chain Analysis: A Primer, 2nd Edition. 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8562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1AEAE-45A9-43A6-0C4C-D8F823D99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4321"/>
            <a:ext cx="7886700" cy="955964"/>
          </a:xfrm>
          <a:noFill/>
        </p:spPr>
        <p:txBody>
          <a:bodyPr vert="horz" lIns="51435" tIns="25718" rIns="51435" bIns="25718" rtlCol="0" anchor="ctr">
            <a:normAutofit fontScale="90000"/>
          </a:bodyPr>
          <a:lstStyle/>
          <a:p>
            <a:pPr algn="ctr"/>
            <a:r>
              <a:rPr lang="en-US" sz="3600" dirty="0"/>
              <a:t>Het ecosystem van </a:t>
            </a:r>
            <a:r>
              <a:rPr lang="en-US" sz="3600" dirty="0" err="1"/>
              <a:t>halfgeleiders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 err="1"/>
              <a:t>staat</a:t>
            </a:r>
            <a:r>
              <a:rPr lang="en-US" sz="3600" dirty="0"/>
              <a:t> </a:t>
            </a:r>
            <a:r>
              <a:rPr lang="en-US" sz="3600" dirty="0" err="1"/>
              <a:t>onder</a:t>
            </a:r>
            <a:r>
              <a:rPr lang="en-US" sz="3600" dirty="0"/>
              <a:t> </a:t>
            </a:r>
            <a:r>
              <a:rPr lang="en-US" sz="3600" dirty="0" err="1"/>
              <a:t>druk</a:t>
            </a:r>
            <a:r>
              <a:rPr lang="en-US" sz="3600" dirty="0"/>
              <a:t> </a:t>
            </a:r>
          </a:p>
        </p:txBody>
      </p:sp>
      <p:pic>
        <p:nvPicPr>
          <p:cNvPr id="4" name="Afbeelding 3" descr="Afbeelding met tekst, schermafbeelding, parkeren, verschillende&#10;&#10;Automatisch gegenereerde beschrijving">
            <a:extLst>
              <a:ext uri="{FF2B5EF4-FFF2-40B4-BE49-F238E27FC236}">
                <a16:creationId xmlns:a16="http://schemas.microsoft.com/office/drawing/2014/main" id="{9E25E2ED-8E5A-7C8F-C0A2-25A8CEBAA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r="939"/>
          <a:stretch/>
        </p:blipFill>
        <p:spPr bwMode="auto">
          <a:xfrm>
            <a:off x="3909754" y="1430297"/>
            <a:ext cx="4690359" cy="5153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455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2D0800C-FEDD-4AAE-8788-D6E0BE3E5BB7}" vid="{8A93683D-97E7-4D45-82D0-1131F369BA8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6A01A403551041A9F7FFA63E7D5B8C" ma:contentTypeVersion="17" ma:contentTypeDescription="Een nieuw document maken." ma:contentTypeScope="" ma:versionID="a44621056d6e60aaebb0328e629f2d2f">
  <xsd:schema xmlns:xsd="http://www.w3.org/2001/XMLSchema" xmlns:xs="http://www.w3.org/2001/XMLSchema" xmlns:p="http://schemas.microsoft.com/office/2006/metadata/properties" xmlns:ns2="3d956550-18d2-47da-b97e-54edf299f064" xmlns:ns3="5163d86c-a6c3-4ba1-a69c-974a005371ef" targetNamespace="http://schemas.microsoft.com/office/2006/metadata/properties" ma:root="true" ma:fieldsID="ce9c0d76f1a638c3a932c84c33f49cb7" ns2:_="" ns3:_="">
    <xsd:import namespace="3d956550-18d2-47da-b97e-54edf299f064"/>
    <xsd:import namespace="5163d86c-a6c3-4ba1-a69c-974a00537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956550-18d2-47da-b97e-54edf299f0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ee359ddb-a09f-40f9-a38b-23df954da3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3d86c-a6c3-4ba1-a69c-974a005371e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179da9-7daf-4bbb-bd8c-e5a86156f955}" ma:internalName="TaxCatchAll" ma:showField="CatchAllData" ma:web="5163d86c-a6c3-4ba1-a69c-974a005371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956550-18d2-47da-b97e-54edf299f064">
      <Terms xmlns="http://schemas.microsoft.com/office/infopath/2007/PartnerControls"/>
    </lcf76f155ced4ddcb4097134ff3c332f>
    <TaxCatchAll xmlns="5163d86c-a6c3-4ba1-a69c-974a005371ef" xsi:nil="true"/>
  </documentManagement>
</p:properties>
</file>

<file path=customXml/itemProps1.xml><?xml version="1.0" encoding="utf-8"?>
<ds:datastoreItem xmlns:ds="http://schemas.openxmlformats.org/officeDocument/2006/customXml" ds:itemID="{B1B0944F-99A7-48BC-A2AE-D7FAE131E8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199D2D-6A51-4AF6-BCFD-E0C945BBC0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956550-18d2-47da-b97e-54edf299f064"/>
    <ds:schemaRef ds:uri="5163d86c-a6c3-4ba1-a69c-974a005371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67D8D7-F969-4E4C-ABEE-696A445943BC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5163d86c-a6c3-4ba1-a69c-974a005371ef"/>
    <ds:schemaRef ds:uri="http://purl.org/dc/terms/"/>
    <ds:schemaRef ds:uri="http://www.w3.org/XML/1998/namespace"/>
    <ds:schemaRef ds:uri="http://schemas.openxmlformats.org/package/2006/metadata/core-properties"/>
    <ds:schemaRef ds:uri="3d956550-18d2-47da-b97e-54edf299f06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RdW</Template>
  <TotalTime>37138</TotalTime>
  <Words>499</Words>
  <Application>Microsoft Office PowerPoint</Application>
  <PresentationFormat>Widescreen</PresentationFormat>
  <Paragraphs>92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Neue Haas Grotesk Text Pro</vt:lpstr>
      <vt:lpstr>Theme1</vt:lpstr>
      <vt:lpstr>Hoe de geopolitiek onze veiligheid bepaalt</vt:lpstr>
      <vt:lpstr>De geopolitieke strijd verdiept </vt:lpstr>
      <vt:lpstr>De Vierde Industriële Revolutie  en de race om standaarden</vt:lpstr>
      <vt:lpstr>De opkomst van geopolitieke blokken</vt:lpstr>
      <vt:lpstr>Het Nieuwe IJzeren Gordijn:</vt:lpstr>
      <vt:lpstr>  Veranderingen in de  Global Value Chains en de Global Supply Chains</vt:lpstr>
      <vt:lpstr>Flow Security wordt een steeds grotere uitdaging</vt:lpstr>
      <vt:lpstr>Kritieke materialen komen veelal uit ‘dubieuze’ landen</vt:lpstr>
      <vt:lpstr>Het ecosystem van halfgeleiders  staat onder druk </vt:lpstr>
      <vt:lpstr>Veiligheidsrisico’s 2022</vt:lpstr>
      <vt:lpstr>De Oekraïne-Oorlog maakt kwetsbaarheden duidelijk </vt:lpstr>
      <vt:lpstr>Turbulente tijden: interregnum </vt:lpstr>
      <vt:lpstr>De maatschappij verandert  door digitalisering</vt:lpstr>
      <vt:lpstr>Zero Risk maatschappij</vt:lpstr>
      <vt:lpstr>Hybride dreigingen</vt:lpstr>
      <vt:lpstr>De vrijhandel staat  onder druk - de EU</vt:lpstr>
      <vt:lpstr>De speelruimte EU (dus van Nationale regeringen) verkleint (1)</vt:lpstr>
      <vt:lpstr>De speelruimte verkleint (2)</vt:lpstr>
      <vt:lpstr>Conclusie:  Strategievorming en geopolitieke Due Diligence  worden essentieel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Geopolitical Trends and the Impact on Financial Markets</dc:title>
  <dc:subject/>
  <dc:creator>rob de wijk</dc:creator>
  <cp:keywords/>
  <dc:description/>
  <cp:lastModifiedBy>Karlijn Velthuis</cp:lastModifiedBy>
  <cp:revision>147</cp:revision>
  <cp:lastPrinted>2024-03-13T09:24:16Z</cp:lastPrinted>
  <dcterms:created xsi:type="dcterms:W3CDTF">2017-10-19T15:16:08Z</dcterms:created>
  <dcterms:modified xsi:type="dcterms:W3CDTF">2024-05-16T14:28:23Z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0x010100A76A01A403551041A9F7FFA63E7D5B8C</vt:lpwstr>
  </property>
  <property fmtid="{D5CDD505-2E9C-101B-9397-08002B2CF9AE}" pid="3" name="MediaServiceImageTags">
    <vt:lpwstr/>
  </property>
</Properties>
</file>